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Lst>
  <p:sldSz cx="18288000" cy="10287000"/>
  <p:notesSz cx="6858000" cy="9144000"/>
  <p:embeddedFontLst>
    <p:embeddedFont>
      <p:font typeface="Raleway Bold" charset="1" panose="00000000000000000000"/>
      <p:regular r:id="rId13"/>
    </p:embeddedFont>
    <p:embeddedFont>
      <p:font typeface="Archivo Black" charset="1" panose="020B0A03020202020B04"/>
      <p:regular r:id="rId14"/>
    </p:embeddedFont>
    <p:embeddedFont>
      <p:font typeface="Poppins" charset="1" panose="00000500000000000000"/>
      <p:regular r:id="rId15"/>
    </p:embeddedFont>
    <p:embeddedFont>
      <p:font typeface="Raleway" charset="1" panose="00000000000000000000"/>
      <p:regular r:id="rId1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10.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696126" y="568636"/>
            <a:ext cx="12476636" cy="9149727"/>
            <a:chOff x="0" y="0"/>
            <a:chExt cx="3286028" cy="2409805"/>
          </a:xfrm>
        </p:grpSpPr>
        <p:sp>
          <p:nvSpPr>
            <p:cNvPr name="Freeform 4" id="4"/>
            <p:cNvSpPr/>
            <p:nvPr/>
          </p:nvSpPr>
          <p:spPr>
            <a:xfrm flipH="false" flipV="false" rot="0">
              <a:off x="0" y="0"/>
              <a:ext cx="3286028" cy="2409805"/>
            </a:xfrm>
            <a:custGeom>
              <a:avLst/>
              <a:gdLst/>
              <a:ahLst/>
              <a:cxnLst/>
              <a:rect r="r" b="b" t="t" l="l"/>
              <a:pathLst>
                <a:path h="2409805" w="3286028">
                  <a:moveTo>
                    <a:pt x="0" y="0"/>
                  </a:moveTo>
                  <a:lnTo>
                    <a:pt x="3286028" y="0"/>
                  </a:lnTo>
                  <a:lnTo>
                    <a:pt x="3286028" y="2409805"/>
                  </a:lnTo>
                  <a:lnTo>
                    <a:pt x="0" y="2409805"/>
                  </a:lnTo>
                  <a:close/>
                </a:path>
              </a:pathLst>
            </a:custGeom>
            <a:solidFill>
              <a:srgbClr val="1B1A55">
                <a:alpha val="84706"/>
              </a:srgbClr>
            </a:solidFill>
          </p:spPr>
        </p:sp>
        <p:sp>
          <p:nvSpPr>
            <p:cNvPr name="TextBox 5" id="5"/>
            <p:cNvSpPr txBox="true"/>
            <p:nvPr/>
          </p:nvSpPr>
          <p:spPr>
            <a:xfrm>
              <a:off x="0" y="-66675"/>
              <a:ext cx="3286028" cy="2476480"/>
            </a:xfrm>
            <a:prstGeom prst="rect">
              <a:avLst/>
            </a:prstGeom>
          </p:spPr>
          <p:txBody>
            <a:bodyPr anchor="ctr" rtlCol="false" tIns="50800" lIns="50800" bIns="50800" rIns="50800"/>
            <a:lstStyle/>
            <a:p>
              <a:pPr algn="ctr">
                <a:lnSpc>
                  <a:spcPts val="3359"/>
                </a:lnSpc>
              </a:pPr>
            </a:p>
          </p:txBody>
        </p:sp>
      </p:grpSp>
      <p:sp>
        <p:nvSpPr>
          <p:cNvPr name="Freeform 6" id="6"/>
          <p:cNvSpPr/>
          <p:nvPr/>
        </p:nvSpPr>
        <p:spPr>
          <a:xfrm flipH="false" flipV="false" rot="3553707">
            <a:off x="12787882" y="7863809"/>
            <a:ext cx="8732536" cy="2303206"/>
          </a:xfrm>
          <a:custGeom>
            <a:avLst/>
            <a:gdLst/>
            <a:ahLst/>
            <a:cxnLst/>
            <a:rect r="r" b="b" t="t" l="l"/>
            <a:pathLst>
              <a:path h="2303206" w="8732536">
                <a:moveTo>
                  <a:pt x="0" y="0"/>
                </a:moveTo>
                <a:lnTo>
                  <a:pt x="8732537" y="0"/>
                </a:lnTo>
                <a:lnTo>
                  <a:pt x="8732537" y="2303207"/>
                </a:lnTo>
                <a:lnTo>
                  <a:pt x="0" y="2303207"/>
                </a:lnTo>
                <a:lnTo>
                  <a:pt x="0" y="0"/>
                </a:lnTo>
                <a:close/>
              </a:path>
            </a:pathLst>
          </a:custGeom>
          <a:blipFill>
            <a:blip r:embed="rId3">
              <a:alphaModFix amt="50000"/>
              <a:extLst>
                <a:ext uri="{96DAC541-7B7A-43D3-8B79-37D633B846F1}">
                  <asvg:svgBlip xmlns:asvg="http://schemas.microsoft.com/office/drawing/2016/SVG/main" r:embed="rId4"/>
                </a:ext>
              </a:extLst>
            </a:blip>
            <a:stretch>
              <a:fillRect l="0" t="0" r="0" b="0"/>
            </a:stretch>
          </a:blipFill>
        </p:spPr>
      </p:sp>
      <p:grpSp>
        <p:nvGrpSpPr>
          <p:cNvPr name="Group 7" id="7"/>
          <p:cNvGrpSpPr/>
          <p:nvPr/>
        </p:nvGrpSpPr>
        <p:grpSpPr>
          <a:xfrm rot="0">
            <a:off x="11473360" y="-61337"/>
            <a:ext cx="5680790" cy="10409675"/>
            <a:chOff x="0" y="0"/>
            <a:chExt cx="660077" cy="1209548"/>
          </a:xfrm>
        </p:grpSpPr>
        <p:sp>
          <p:nvSpPr>
            <p:cNvPr name="Freeform 8" id="8"/>
            <p:cNvSpPr/>
            <p:nvPr/>
          </p:nvSpPr>
          <p:spPr>
            <a:xfrm flipH="false" flipV="false" rot="0">
              <a:off x="0" y="0"/>
              <a:ext cx="660077" cy="1209548"/>
            </a:xfrm>
            <a:custGeom>
              <a:avLst/>
              <a:gdLst/>
              <a:ahLst/>
              <a:cxnLst/>
              <a:rect r="r" b="b" t="t" l="l"/>
              <a:pathLst>
                <a:path h="1209548" w="660077">
                  <a:moveTo>
                    <a:pt x="203200" y="0"/>
                  </a:moveTo>
                  <a:lnTo>
                    <a:pt x="660077" y="0"/>
                  </a:lnTo>
                  <a:lnTo>
                    <a:pt x="456877" y="1209548"/>
                  </a:lnTo>
                  <a:lnTo>
                    <a:pt x="0" y="1209548"/>
                  </a:lnTo>
                  <a:lnTo>
                    <a:pt x="203200" y="0"/>
                  </a:lnTo>
                  <a:close/>
                </a:path>
              </a:pathLst>
            </a:custGeom>
            <a:blipFill>
              <a:blip r:embed="rId2"/>
              <a:stretch>
                <a:fillRect l="-202781" t="0" r="-22984" b="0"/>
              </a:stretch>
            </a:blipFill>
            <a:ln w="57150" cap="sq">
              <a:solidFill>
                <a:srgbClr val="9290C3"/>
              </a:solidFill>
              <a:prstDash val="solid"/>
              <a:miter/>
            </a:ln>
          </p:spPr>
        </p:sp>
      </p:grpSp>
      <p:sp>
        <p:nvSpPr>
          <p:cNvPr name="Freeform 9" id="9"/>
          <p:cNvSpPr/>
          <p:nvPr/>
        </p:nvSpPr>
        <p:spPr>
          <a:xfrm flipH="false" flipV="false" rot="-2044944">
            <a:off x="-1743245" y="286237"/>
            <a:ext cx="10752752" cy="2836038"/>
          </a:xfrm>
          <a:custGeom>
            <a:avLst/>
            <a:gdLst/>
            <a:ahLst/>
            <a:cxnLst/>
            <a:rect r="r" b="b" t="t" l="l"/>
            <a:pathLst>
              <a:path h="2836038" w="10752752">
                <a:moveTo>
                  <a:pt x="0" y="0"/>
                </a:moveTo>
                <a:lnTo>
                  <a:pt x="10752752" y="0"/>
                </a:lnTo>
                <a:lnTo>
                  <a:pt x="10752752" y="2836038"/>
                </a:lnTo>
                <a:lnTo>
                  <a:pt x="0" y="2836038"/>
                </a:lnTo>
                <a:lnTo>
                  <a:pt x="0" y="0"/>
                </a:lnTo>
                <a:close/>
              </a:path>
            </a:pathLst>
          </a:custGeom>
          <a:blipFill>
            <a:blip r:embed="rId3">
              <a:alphaModFix amt="50000"/>
              <a:extLst>
                <a:ext uri="{96DAC541-7B7A-43D3-8B79-37D633B846F1}">
                  <asvg:svgBlip xmlns:asvg="http://schemas.microsoft.com/office/drawing/2016/SVG/main" r:embed="rId4"/>
                </a:ext>
              </a:extLst>
            </a:blip>
            <a:stretch>
              <a:fillRect l="0" t="0" r="0" b="0"/>
            </a:stretch>
          </a:blipFill>
        </p:spPr>
      </p:sp>
      <p:sp>
        <p:nvSpPr>
          <p:cNvPr name="TextBox 10" id="10"/>
          <p:cNvSpPr txBox="true"/>
          <p:nvPr/>
        </p:nvSpPr>
        <p:spPr>
          <a:xfrm rot="0">
            <a:off x="1344149" y="5584822"/>
            <a:ext cx="13910463" cy="3121028"/>
          </a:xfrm>
          <a:prstGeom prst="rect">
            <a:avLst/>
          </a:prstGeom>
        </p:spPr>
        <p:txBody>
          <a:bodyPr anchor="t" rtlCol="false" tIns="0" lIns="0" bIns="0" rIns="0">
            <a:spAutoFit/>
          </a:bodyPr>
          <a:lstStyle/>
          <a:p>
            <a:pPr algn="l" marL="0" indent="0" lvl="0">
              <a:lnSpc>
                <a:spcPts val="12100"/>
              </a:lnSpc>
            </a:pPr>
            <a:r>
              <a:rPr lang="en-US" b="true" sz="11000" spc="550">
                <a:solidFill>
                  <a:srgbClr val="FFFFFF"/>
                </a:solidFill>
                <a:latin typeface="Raleway Bold"/>
                <a:ea typeface="Raleway Bold"/>
                <a:cs typeface="Raleway Bold"/>
                <a:sym typeface="Raleway Bold"/>
              </a:rPr>
              <a:t> SKILLS- EXCHANGE</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702653">
            <a:off x="-1021981" y="294131"/>
            <a:ext cx="12197483" cy="3217086"/>
          </a:xfrm>
          <a:custGeom>
            <a:avLst/>
            <a:gdLst/>
            <a:ahLst/>
            <a:cxnLst/>
            <a:rect r="r" b="b" t="t" l="l"/>
            <a:pathLst>
              <a:path h="3217086" w="12197483">
                <a:moveTo>
                  <a:pt x="0" y="0"/>
                </a:moveTo>
                <a:lnTo>
                  <a:pt x="12197483" y="0"/>
                </a:lnTo>
                <a:lnTo>
                  <a:pt x="12197483" y="3217086"/>
                </a:lnTo>
                <a:lnTo>
                  <a:pt x="0" y="3217086"/>
                </a:lnTo>
                <a:lnTo>
                  <a:pt x="0" y="0"/>
                </a:lnTo>
                <a:close/>
              </a:path>
            </a:pathLst>
          </a:custGeom>
          <a:blipFill>
            <a:blip r:embed="rId2">
              <a:alphaModFix amt="30000"/>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484265" y="2853814"/>
            <a:ext cx="17319470" cy="6993688"/>
            <a:chOff x="0" y="0"/>
            <a:chExt cx="1687952" cy="681603"/>
          </a:xfrm>
        </p:grpSpPr>
        <p:sp>
          <p:nvSpPr>
            <p:cNvPr name="Freeform 4" id="4"/>
            <p:cNvSpPr/>
            <p:nvPr/>
          </p:nvSpPr>
          <p:spPr>
            <a:xfrm flipH="false" flipV="false" rot="0">
              <a:off x="0" y="0"/>
              <a:ext cx="1687952" cy="681604"/>
            </a:xfrm>
            <a:custGeom>
              <a:avLst/>
              <a:gdLst/>
              <a:ahLst/>
              <a:cxnLst/>
              <a:rect r="r" b="b" t="t" l="l"/>
              <a:pathLst>
                <a:path h="681604" w="1687952">
                  <a:moveTo>
                    <a:pt x="1687952" y="0"/>
                  </a:moveTo>
                  <a:lnTo>
                    <a:pt x="1687952" y="567304"/>
                  </a:lnTo>
                  <a:lnTo>
                    <a:pt x="843976" y="681604"/>
                  </a:lnTo>
                  <a:lnTo>
                    <a:pt x="0" y="567304"/>
                  </a:lnTo>
                  <a:lnTo>
                    <a:pt x="0" y="0"/>
                  </a:lnTo>
                  <a:lnTo>
                    <a:pt x="1687952" y="0"/>
                  </a:lnTo>
                  <a:close/>
                </a:path>
              </a:pathLst>
            </a:custGeom>
            <a:solidFill>
              <a:srgbClr val="535C91">
                <a:alpha val="94902"/>
              </a:srgbClr>
            </a:solidFill>
          </p:spPr>
        </p:sp>
        <p:sp>
          <p:nvSpPr>
            <p:cNvPr name="TextBox 5" id="5"/>
            <p:cNvSpPr txBox="true"/>
            <p:nvPr/>
          </p:nvSpPr>
          <p:spPr>
            <a:xfrm>
              <a:off x="0" y="-66675"/>
              <a:ext cx="1687952" cy="633978"/>
            </a:xfrm>
            <a:prstGeom prst="rect">
              <a:avLst/>
            </a:prstGeom>
          </p:spPr>
          <p:txBody>
            <a:bodyPr anchor="ctr" rtlCol="false" tIns="50800" lIns="50800" bIns="50800" rIns="50800"/>
            <a:lstStyle/>
            <a:p>
              <a:pPr algn="ctr">
                <a:lnSpc>
                  <a:spcPts val="3359"/>
                </a:lnSpc>
              </a:pPr>
            </a:p>
          </p:txBody>
        </p:sp>
      </p:grpSp>
      <p:sp>
        <p:nvSpPr>
          <p:cNvPr name="TextBox 6" id="6"/>
          <p:cNvSpPr txBox="true"/>
          <p:nvPr/>
        </p:nvSpPr>
        <p:spPr>
          <a:xfrm rot="0">
            <a:off x="1417843" y="1019175"/>
            <a:ext cx="13674167" cy="590550"/>
          </a:xfrm>
          <a:prstGeom prst="rect">
            <a:avLst/>
          </a:prstGeom>
        </p:spPr>
        <p:txBody>
          <a:bodyPr anchor="t" rtlCol="false" tIns="0" lIns="0" bIns="0" rIns="0">
            <a:spAutoFit/>
          </a:bodyPr>
          <a:lstStyle/>
          <a:p>
            <a:pPr algn="ctr">
              <a:lnSpc>
                <a:spcPts val="4628"/>
              </a:lnSpc>
              <a:spcBef>
                <a:spcPct val="0"/>
              </a:spcBef>
            </a:pPr>
            <a:r>
              <a:rPr lang="en-US" sz="3856" spc="385">
                <a:solidFill>
                  <a:srgbClr val="FFFFFF"/>
                </a:solidFill>
                <a:latin typeface="Archivo Black"/>
                <a:ea typeface="Archivo Black"/>
                <a:cs typeface="Archivo Black"/>
                <a:sym typeface="Archivo Black"/>
              </a:rPr>
              <a:t>WHAT</a:t>
            </a:r>
            <a:r>
              <a:rPr lang="en-US" sz="3856" spc="385">
                <a:solidFill>
                  <a:srgbClr val="FFFFFF"/>
                </a:solidFill>
                <a:latin typeface="Archivo Black"/>
                <a:ea typeface="Archivo Black"/>
                <a:cs typeface="Archivo Black"/>
                <a:sym typeface="Archivo Black"/>
              </a:rPr>
              <a:t> IS THE SKILL</a:t>
            </a:r>
            <a:r>
              <a:rPr lang="en-US" sz="3856" spc="385">
                <a:solidFill>
                  <a:srgbClr val="FFFFFF"/>
                </a:solidFill>
                <a:latin typeface="Archivo Black"/>
                <a:ea typeface="Archivo Black"/>
                <a:cs typeface="Archivo Black"/>
                <a:sym typeface="Archivo Black"/>
              </a:rPr>
              <a:t>-EXCHANGE WEBSITE?</a:t>
            </a:r>
          </a:p>
        </p:txBody>
      </p:sp>
      <p:sp>
        <p:nvSpPr>
          <p:cNvPr name="TextBox 7" id="7"/>
          <p:cNvSpPr txBox="true"/>
          <p:nvPr/>
        </p:nvSpPr>
        <p:spPr>
          <a:xfrm rot="0">
            <a:off x="1028700" y="3424237"/>
            <a:ext cx="15213211" cy="3981450"/>
          </a:xfrm>
          <a:prstGeom prst="rect">
            <a:avLst/>
          </a:prstGeom>
        </p:spPr>
        <p:txBody>
          <a:bodyPr anchor="t" rtlCol="false" tIns="0" lIns="0" bIns="0" rIns="0">
            <a:spAutoFit/>
          </a:bodyPr>
          <a:lstStyle/>
          <a:p>
            <a:pPr algn="ctr">
              <a:lnSpc>
                <a:spcPts val="4439"/>
              </a:lnSpc>
            </a:pPr>
            <a:r>
              <a:rPr lang="en-US" sz="3699" spc="369">
                <a:solidFill>
                  <a:srgbClr val="000000"/>
                </a:solidFill>
                <a:latin typeface="Poppins"/>
                <a:ea typeface="Poppins"/>
                <a:cs typeface="Poppins"/>
                <a:sym typeface="Poppins"/>
              </a:rPr>
              <a:t>A PLATFORM WHERE PEOPLE TEACH AND LEARN SKILLS BY EXCHANGING TIME, NOT MONEY.</a:t>
            </a:r>
          </a:p>
          <a:p>
            <a:pPr algn="ctr">
              <a:lnSpc>
                <a:spcPts val="4439"/>
              </a:lnSpc>
            </a:pPr>
            <a:r>
              <a:rPr lang="en-US" sz="3699" spc="369">
                <a:solidFill>
                  <a:srgbClr val="000000"/>
                </a:solidFill>
                <a:latin typeface="Poppins"/>
                <a:ea typeface="Poppins"/>
                <a:cs typeface="Poppins"/>
                <a:sym typeface="Poppins"/>
              </a:rPr>
              <a:t>Example: You teach painting for 1 hour → You earn 1 hour → You use that hour to learn coding, cooking, yoga, etc.</a:t>
            </a:r>
          </a:p>
          <a:p>
            <a:pPr algn="ctr">
              <a:lnSpc>
                <a:spcPts val="4439"/>
              </a:lnSpc>
            </a:pPr>
          </a:p>
          <a:p>
            <a:pPr algn="ctr">
              <a:lnSpc>
                <a:spcPts val="4439"/>
              </a:lnSpc>
              <a:spcBef>
                <a:spcPct val="0"/>
              </a:spcBef>
            </a:pP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2282155">
            <a:off x="539871" y="622275"/>
            <a:ext cx="13280183" cy="3502648"/>
          </a:xfrm>
          <a:custGeom>
            <a:avLst/>
            <a:gdLst/>
            <a:ahLst/>
            <a:cxnLst/>
            <a:rect r="r" b="b" t="t" l="l"/>
            <a:pathLst>
              <a:path h="3502648" w="13280183">
                <a:moveTo>
                  <a:pt x="0" y="0"/>
                </a:moveTo>
                <a:lnTo>
                  <a:pt x="13280183" y="0"/>
                </a:lnTo>
                <a:lnTo>
                  <a:pt x="13280183" y="3502648"/>
                </a:lnTo>
                <a:lnTo>
                  <a:pt x="0" y="3502648"/>
                </a:lnTo>
                <a:lnTo>
                  <a:pt x="0" y="0"/>
                </a:lnTo>
                <a:close/>
              </a:path>
            </a:pathLst>
          </a:custGeom>
          <a:blipFill>
            <a:blip r:embed="rId2">
              <a:alphaModFix amt="30000"/>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0405114" y="1059149"/>
            <a:ext cx="1059679" cy="1033864"/>
            <a:chOff x="0" y="0"/>
            <a:chExt cx="378932" cy="369700"/>
          </a:xfrm>
        </p:grpSpPr>
        <p:sp>
          <p:nvSpPr>
            <p:cNvPr name="Freeform 4" id="4"/>
            <p:cNvSpPr/>
            <p:nvPr/>
          </p:nvSpPr>
          <p:spPr>
            <a:xfrm flipH="false" flipV="false" rot="0">
              <a:off x="0" y="0"/>
              <a:ext cx="378932" cy="369700"/>
            </a:xfrm>
            <a:custGeom>
              <a:avLst/>
              <a:gdLst/>
              <a:ahLst/>
              <a:cxnLst/>
              <a:rect r="r" b="b" t="t" l="l"/>
              <a:pathLst>
                <a:path h="369700" w="378932">
                  <a:moveTo>
                    <a:pt x="0" y="0"/>
                  </a:moveTo>
                  <a:lnTo>
                    <a:pt x="378932" y="0"/>
                  </a:lnTo>
                  <a:lnTo>
                    <a:pt x="378932" y="369700"/>
                  </a:lnTo>
                  <a:lnTo>
                    <a:pt x="0" y="369700"/>
                  </a:lnTo>
                  <a:close/>
                </a:path>
              </a:pathLst>
            </a:custGeom>
            <a:solidFill>
              <a:srgbClr val="1B1A55"/>
            </a:solidFill>
          </p:spPr>
        </p:sp>
        <p:sp>
          <p:nvSpPr>
            <p:cNvPr name="TextBox 5" id="5"/>
            <p:cNvSpPr txBox="true"/>
            <p:nvPr/>
          </p:nvSpPr>
          <p:spPr>
            <a:xfrm>
              <a:off x="0" y="-19050"/>
              <a:ext cx="378932" cy="388750"/>
            </a:xfrm>
            <a:prstGeom prst="rect">
              <a:avLst/>
            </a:prstGeom>
          </p:spPr>
          <p:txBody>
            <a:bodyPr anchor="ctr" rtlCol="false" tIns="50800" lIns="50800" bIns="50800" rIns="50800"/>
            <a:lstStyle/>
            <a:p>
              <a:pPr algn="ctr">
                <a:lnSpc>
                  <a:spcPts val="2999"/>
                </a:lnSpc>
              </a:pPr>
            </a:p>
          </p:txBody>
        </p:sp>
      </p:grpSp>
      <p:sp>
        <p:nvSpPr>
          <p:cNvPr name="Freeform 6" id="6"/>
          <p:cNvSpPr/>
          <p:nvPr/>
        </p:nvSpPr>
        <p:spPr>
          <a:xfrm flipH="false" flipV="false" rot="0">
            <a:off x="16918242" y="336292"/>
            <a:ext cx="682117" cy="692408"/>
          </a:xfrm>
          <a:custGeom>
            <a:avLst/>
            <a:gdLst/>
            <a:ahLst/>
            <a:cxnLst/>
            <a:rect r="r" b="b" t="t" l="l"/>
            <a:pathLst>
              <a:path h="692408" w="682117">
                <a:moveTo>
                  <a:pt x="0" y="0"/>
                </a:moveTo>
                <a:lnTo>
                  <a:pt x="682116" y="0"/>
                </a:lnTo>
                <a:lnTo>
                  <a:pt x="682116" y="692408"/>
                </a:lnTo>
                <a:lnTo>
                  <a:pt x="0" y="69240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7" id="7"/>
          <p:cNvSpPr txBox="true"/>
          <p:nvPr/>
        </p:nvSpPr>
        <p:spPr>
          <a:xfrm rot="0">
            <a:off x="1675420" y="758696"/>
            <a:ext cx="15583880" cy="2552700"/>
          </a:xfrm>
          <a:prstGeom prst="rect">
            <a:avLst/>
          </a:prstGeom>
        </p:spPr>
        <p:txBody>
          <a:bodyPr anchor="t" rtlCol="false" tIns="0" lIns="0" bIns="0" rIns="0">
            <a:spAutoFit/>
          </a:bodyPr>
          <a:lstStyle/>
          <a:p>
            <a:pPr algn="l" marL="0" indent="0" lvl="0">
              <a:lnSpc>
                <a:spcPts val="9900"/>
              </a:lnSpc>
            </a:pPr>
            <a:r>
              <a:rPr lang="en-US" b="true" sz="9000" spc="450">
                <a:solidFill>
                  <a:srgbClr val="070F2B"/>
                </a:solidFill>
                <a:latin typeface="Raleway Bold"/>
                <a:ea typeface="Raleway Bold"/>
                <a:cs typeface="Raleway Bold"/>
                <a:sym typeface="Raleway Bold"/>
              </a:rPr>
              <a:t>PURPOSE OF THE WEBSITE</a:t>
            </a:r>
          </a:p>
        </p:txBody>
      </p:sp>
      <p:sp>
        <p:nvSpPr>
          <p:cNvPr name="TextBox 8" id="8"/>
          <p:cNvSpPr txBox="true"/>
          <p:nvPr/>
        </p:nvSpPr>
        <p:spPr>
          <a:xfrm rot="0">
            <a:off x="1248094" y="3823512"/>
            <a:ext cx="15670148" cy="3637067"/>
          </a:xfrm>
          <a:prstGeom prst="rect">
            <a:avLst/>
          </a:prstGeom>
        </p:spPr>
        <p:txBody>
          <a:bodyPr anchor="t" rtlCol="false" tIns="0" lIns="0" bIns="0" rIns="0">
            <a:spAutoFit/>
          </a:bodyPr>
          <a:lstStyle/>
          <a:p>
            <a:pPr algn="ctr">
              <a:lnSpc>
                <a:spcPts val="4163"/>
              </a:lnSpc>
            </a:pPr>
          </a:p>
          <a:p>
            <a:pPr algn="ctr">
              <a:lnSpc>
                <a:spcPts val="4163"/>
              </a:lnSpc>
            </a:pPr>
          </a:p>
          <a:p>
            <a:pPr algn="ctr">
              <a:lnSpc>
                <a:spcPts val="4163"/>
              </a:lnSpc>
            </a:pPr>
            <a:r>
              <a:rPr lang="en-US" sz="3469" spc="346">
                <a:solidFill>
                  <a:srgbClr val="070F2B"/>
                </a:solidFill>
                <a:latin typeface="Poppins"/>
                <a:ea typeface="Poppins"/>
                <a:cs typeface="Poppins"/>
                <a:sym typeface="Poppins"/>
              </a:rPr>
              <a:t>Make learning affordable for everyone</a:t>
            </a:r>
          </a:p>
          <a:p>
            <a:pPr algn="ctr">
              <a:lnSpc>
                <a:spcPts val="4163"/>
              </a:lnSpc>
            </a:pPr>
          </a:p>
          <a:p>
            <a:pPr algn="ctr">
              <a:lnSpc>
                <a:spcPts val="4163"/>
              </a:lnSpc>
            </a:pPr>
            <a:r>
              <a:rPr lang="en-US" sz="3469" spc="346">
                <a:solidFill>
                  <a:srgbClr val="070F2B"/>
                </a:solidFill>
                <a:latin typeface="Poppins"/>
                <a:ea typeface="Poppins"/>
                <a:cs typeface="Poppins"/>
                <a:sym typeface="Poppins"/>
              </a:rPr>
              <a:t>Help users find local or online skill partners</a:t>
            </a:r>
          </a:p>
          <a:p>
            <a:pPr algn="ctr">
              <a:lnSpc>
                <a:spcPts val="4163"/>
              </a:lnSpc>
            </a:pPr>
          </a:p>
          <a:p>
            <a:pPr algn="ctr">
              <a:lnSpc>
                <a:spcPts val="4163"/>
              </a:lnSpc>
              <a:spcBef>
                <a:spcPct val="0"/>
              </a:spcBef>
            </a:pPr>
            <a:r>
              <a:rPr lang="en-US" sz="3469" spc="346">
                <a:solidFill>
                  <a:srgbClr val="070F2B"/>
                </a:solidFill>
                <a:latin typeface="Poppins"/>
                <a:ea typeface="Poppins"/>
                <a:cs typeface="Poppins"/>
                <a:sym typeface="Poppins"/>
              </a:rPr>
              <a:t>Build a community-driven learning network</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702653">
            <a:off x="2799492" y="6034561"/>
            <a:ext cx="13280183" cy="3502648"/>
          </a:xfrm>
          <a:custGeom>
            <a:avLst/>
            <a:gdLst/>
            <a:ahLst/>
            <a:cxnLst/>
            <a:rect r="r" b="b" t="t" l="l"/>
            <a:pathLst>
              <a:path h="3502648" w="13280183">
                <a:moveTo>
                  <a:pt x="0" y="0"/>
                </a:moveTo>
                <a:lnTo>
                  <a:pt x="13280182" y="0"/>
                </a:lnTo>
                <a:lnTo>
                  <a:pt x="13280182" y="3502648"/>
                </a:lnTo>
                <a:lnTo>
                  <a:pt x="0" y="3502648"/>
                </a:lnTo>
                <a:lnTo>
                  <a:pt x="0" y="0"/>
                </a:lnTo>
                <a:close/>
              </a:path>
            </a:pathLst>
          </a:custGeom>
          <a:blipFill>
            <a:blip r:embed="rId2">
              <a:alphaModFix amt="30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947437" y="0"/>
            <a:ext cx="6901132" cy="4114800"/>
          </a:xfrm>
          <a:custGeom>
            <a:avLst/>
            <a:gdLst/>
            <a:ahLst/>
            <a:cxnLst/>
            <a:rect r="r" b="b" t="t" l="l"/>
            <a:pathLst>
              <a:path h="4114800" w="6901132">
                <a:moveTo>
                  <a:pt x="0" y="0"/>
                </a:moveTo>
                <a:lnTo>
                  <a:pt x="6901132" y="0"/>
                </a:lnTo>
                <a:lnTo>
                  <a:pt x="6901132" y="4114800"/>
                </a:lnTo>
                <a:lnTo>
                  <a:pt x="0" y="4114800"/>
                </a:lnTo>
                <a:lnTo>
                  <a:pt x="0" y="0"/>
                </a:lnTo>
                <a:close/>
              </a:path>
            </a:pathLst>
          </a:custGeom>
          <a:blipFill>
            <a:blip r:embed="rId4">
              <a:alphaModFix amt="40000"/>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9144000" y="1028700"/>
            <a:ext cx="9190899" cy="7999878"/>
          </a:xfrm>
          <a:custGeom>
            <a:avLst/>
            <a:gdLst/>
            <a:ahLst/>
            <a:cxnLst/>
            <a:rect r="r" b="b" t="t" l="l"/>
            <a:pathLst>
              <a:path h="7999878" w="9190899">
                <a:moveTo>
                  <a:pt x="0" y="0"/>
                </a:moveTo>
                <a:lnTo>
                  <a:pt x="9190899" y="0"/>
                </a:lnTo>
                <a:lnTo>
                  <a:pt x="9190899" y="7999878"/>
                </a:lnTo>
                <a:lnTo>
                  <a:pt x="0" y="7999878"/>
                </a:lnTo>
                <a:lnTo>
                  <a:pt x="0" y="0"/>
                </a:lnTo>
                <a:close/>
              </a:path>
            </a:pathLst>
          </a:custGeom>
          <a:blipFill>
            <a:blip r:embed="rId6"/>
            <a:stretch>
              <a:fillRect l="0" t="-482" r="-6190" b="-3979"/>
            </a:stretch>
          </a:blipFill>
        </p:spPr>
      </p:sp>
      <p:sp>
        <p:nvSpPr>
          <p:cNvPr name="TextBox 5" id="5"/>
          <p:cNvSpPr txBox="true"/>
          <p:nvPr/>
        </p:nvSpPr>
        <p:spPr>
          <a:xfrm rot="0">
            <a:off x="489849" y="2207778"/>
            <a:ext cx="10647908" cy="7778750"/>
          </a:xfrm>
          <a:prstGeom prst="rect">
            <a:avLst/>
          </a:prstGeom>
        </p:spPr>
        <p:txBody>
          <a:bodyPr anchor="t" rtlCol="false" tIns="0" lIns="0" bIns="0" rIns="0">
            <a:spAutoFit/>
          </a:bodyPr>
          <a:lstStyle/>
          <a:p>
            <a:pPr algn="l">
              <a:lnSpc>
                <a:spcPts val="3360"/>
              </a:lnSpc>
            </a:pPr>
          </a:p>
          <a:p>
            <a:pPr algn="l">
              <a:lnSpc>
                <a:spcPts val="3360"/>
              </a:lnSpc>
            </a:pPr>
          </a:p>
          <a:p>
            <a:pPr algn="l" marL="626107" indent="-313054" lvl="1">
              <a:lnSpc>
                <a:spcPts val="4639"/>
              </a:lnSpc>
              <a:buFont typeface="Arial"/>
              <a:buChar char="•"/>
            </a:pPr>
            <a:r>
              <a:rPr lang="en-US" sz="2899" spc="434">
                <a:solidFill>
                  <a:srgbClr val="1B1A55"/>
                </a:solidFill>
                <a:latin typeface="Poppins"/>
                <a:ea typeface="Poppins"/>
                <a:cs typeface="Poppins"/>
                <a:sym typeface="Poppins"/>
              </a:rPr>
              <a:t>Users create a profile</a:t>
            </a:r>
          </a:p>
          <a:p>
            <a:pPr algn="l">
              <a:lnSpc>
                <a:spcPts val="4639"/>
              </a:lnSpc>
            </a:pPr>
          </a:p>
          <a:p>
            <a:pPr algn="l" marL="626107" indent="-313054" lvl="1">
              <a:lnSpc>
                <a:spcPts val="4639"/>
              </a:lnSpc>
              <a:buFont typeface="Arial"/>
              <a:buChar char="•"/>
            </a:pPr>
            <a:r>
              <a:rPr lang="en-US" sz="2899" spc="434">
                <a:solidFill>
                  <a:srgbClr val="1B1A55"/>
                </a:solidFill>
                <a:latin typeface="Poppins"/>
                <a:ea typeface="Poppins"/>
                <a:cs typeface="Poppins"/>
                <a:sym typeface="Poppins"/>
              </a:rPr>
              <a:t>Add skills they can teach</a:t>
            </a:r>
          </a:p>
          <a:p>
            <a:pPr algn="l">
              <a:lnSpc>
                <a:spcPts val="4639"/>
              </a:lnSpc>
            </a:pPr>
          </a:p>
          <a:p>
            <a:pPr algn="l" marL="626107" indent="-313054" lvl="1">
              <a:lnSpc>
                <a:spcPts val="4639"/>
              </a:lnSpc>
              <a:buFont typeface="Arial"/>
              <a:buChar char="•"/>
            </a:pPr>
            <a:r>
              <a:rPr lang="en-US" sz="2899" spc="434">
                <a:solidFill>
                  <a:srgbClr val="1B1A55"/>
                </a:solidFill>
                <a:latin typeface="Poppins"/>
                <a:ea typeface="Poppins"/>
                <a:cs typeface="Poppins"/>
                <a:sym typeface="Poppins"/>
              </a:rPr>
              <a:t>Add skills they want to learn</a:t>
            </a:r>
          </a:p>
          <a:p>
            <a:pPr algn="l">
              <a:lnSpc>
                <a:spcPts val="4639"/>
              </a:lnSpc>
            </a:pPr>
          </a:p>
          <a:p>
            <a:pPr algn="l" marL="626107" indent="-313054" lvl="1">
              <a:lnSpc>
                <a:spcPts val="4639"/>
              </a:lnSpc>
              <a:buFont typeface="Arial"/>
              <a:buChar char="•"/>
            </a:pPr>
            <a:r>
              <a:rPr lang="en-US" sz="2899" spc="434">
                <a:solidFill>
                  <a:srgbClr val="1B1A55"/>
                </a:solidFill>
                <a:latin typeface="Poppins"/>
                <a:ea typeface="Poppins"/>
                <a:cs typeface="Poppins"/>
                <a:sym typeface="Poppins"/>
              </a:rPr>
              <a:t>System matches two users</a:t>
            </a:r>
          </a:p>
          <a:p>
            <a:pPr algn="l">
              <a:lnSpc>
                <a:spcPts val="4639"/>
              </a:lnSpc>
            </a:pPr>
          </a:p>
          <a:p>
            <a:pPr algn="l" marL="626107" indent="-313054" lvl="1">
              <a:lnSpc>
                <a:spcPts val="4639"/>
              </a:lnSpc>
              <a:buFont typeface="Arial"/>
              <a:buChar char="•"/>
            </a:pPr>
            <a:r>
              <a:rPr lang="en-US" sz="2899" spc="434">
                <a:solidFill>
                  <a:srgbClr val="1B1A55"/>
                </a:solidFill>
                <a:latin typeface="Poppins"/>
                <a:ea typeface="Poppins"/>
                <a:cs typeface="Poppins"/>
                <a:sym typeface="Poppins"/>
              </a:rPr>
              <a:t>They schedule the session</a:t>
            </a:r>
          </a:p>
          <a:p>
            <a:pPr algn="l">
              <a:lnSpc>
                <a:spcPts val="4639"/>
              </a:lnSpc>
            </a:pPr>
          </a:p>
          <a:p>
            <a:pPr algn="l" marL="626107" indent="-313054" lvl="1">
              <a:lnSpc>
                <a:spcPts val="4639"/>
              </a:lnSpc>
              <a:buFont typeface="Arial"/>
              <a:buChar char="•"/>
            </a:pPr>
            <a:r>
              <a:rPr lang="en-US" sz="2899" spc="434">
                <a:solidFill>
                  <a:srgbClr val="1B1A55"/>
                </a:solidFill>
                <a:latin typeface="Poppins"/>
                <a:ea typeface="Poppins"/>
                <a:cs typeface="Poppins"/>
                <a:sym typeface="Poppins"/>
              </a:rPr>
              <a:t>Time credit is transferred after the session</a:t>
            </a:r>
          </a:p>
        </p:txBody>
      </p:sp>
      <p:sp>
        <p:nvSpPr>
          <p:cNvPr name="TextBox 6" id="6"/>
          <p:cNvSpPr txBox="true"/>
          <p:nvPr/>
        </p:nvSpPr>
        <p:spPr>
          <a:xfrm rot="0">
            <a:off x="489849" y="310226"/>
            <a:ext cx="9524928" cy="1809750"/>
          </a:xfrm>
          <a:prstGeom prst="rect">
            <a:avLst/>
          </a:prstGeom>
        </p:spPr>
        <p:txBody>
          <a:bodyPr anchor="t" rtlCol="false" tIns="0" lIns="0" bIns="0" rIns="0">
            <a:spAutoFit/>
          </a:bodyPr>
          <a:lstStyle/>
          <a:p>
            <a:pPr algn="ctr">
              <a:lnSpc>
                <a:spcPts val="7199"/>
              </a:lnSpc>
              <a:spcBef>
                <a:spcPct val="0"/>
              </a:spcBef>
            </a:pPr>
            <a:r>
              <a:rPr lang="en-US" sz="5999" spc="599">
                <a:solidFill>
                  <a:srgbClr val="1B1A55"/>
                </a:solidFill>
                <a:latin typeface="Raleway"/>
                <a:ea typeface="Raleway"/>
                <a:cs typeface="Raleway"/>
                <a:sym typeface="Raleway"/>
              </a:rPr>
              <a:t>HOW THE WEBSITE WORKS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060569" y="6290122"/>
            <a:ext cx="6914586" cy="6499711"/>
          </a:xfrm>
          <a:custGeom>
            <a:avLst/>
            <a:gdLst/>
            <a:ahLst/>
            <a:cxnLst/>
            <a:rect r="r" b="b" t="t" l="l"/>
            <a:pathLst>
              <a:path h="6499711" w="6914586">
                <a:moveTo>
                  <a:pt x="0" y="0"/>
                </a:moveTo>
                <a:lnTo>
                  <a:pt x="6914585" y="0"/>
                </a:lnTo>
                <a:lnTo>
                  <a:pt x="6914585" y="6499711"/>
                </a:lnTo>
                <a:lnTo>
                  <a:pt x="0" y="6499711"/>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369704" y="4392891"/>
            <a:ext cx="11900178" cy="4486275"/>
          </a:xfrm>
          <a:prstGeom prst="rect">
            <a:avLst/>
          </a:prstGeom>
        </p:spPr>
        <p:txBody>
          <a:bodyPr anchor="t" rtlCol="false" tIns="0" lIns="0" bIns="0" rIns="0">
            <a:spAutoFit/>
          </a:bodyPr>
          <a:lstStyle/>
          <a:p>
            <a:pPr algn="l" marL="712465" indent="-356233" lvl="1">
              <a:lnSpc>
                <a:spcPts val="3959"/>
              </a:lnSpc>
              <a:buFont typeface="Arial"/>
              <a:buChar char="•"/>
            </a:pPr>
            <a:r>
              <a:rPr lang="en-US" sz="3299" spc="329">
                <a:solidFill>
                  <a:srgbClr val="000000"/>
                </a:solidFill>
                <a:latin typeface="Poppins"/>
                <a:ea typeface="Poppins"/>
                <a:cs typeface="Poppins"/>
                <a:sym typeface="Poppins"/>
              </a:rPr>
              <a:t>NO MONEY NEEDED</a:t>
            </a:r>
          </a:p>
          <a:p>
            <a:pPr algn="ctr">
              <a:lnSpc>
                <a:spcPts val="3959"/>
              </a:lnSpc>
            </a:pPr>
          </a:p>
          <a:p>
            <a:pPr algn="l" marL="712465" indent="-356233" lvl="1">
              <a:lnSpc>
                <a:spcPts val="3959"/>
              </a:lnSpc>
              <a:buFont typeface="Arial"/>
              <a:buChar char="•"/>
            </a:pPr>
            <a:r>
              <a:rPr lang="en-US" sz="3299" spc="329">
                <a:solidFill>
                  <a:srgbClr val="000000"/>
                </a:solidFill>
                <a:latin typeface="Poppins"/>
                <a:ea typeface="Poppins"/>
                <a:cs typeface="Poppins"/>
                <a:sym typeface="Poppins"/>
              </a:rPr>
              <a:t>Learn at your own pace</a:t>
            </a:r>
          </a:p>
          <a:p>
            <a:pPr algn="ctr">
              <a:lnSpc>
                <a:spcPts val="3959"/>
              </a:lnSpc>
            </a:pPr>
          </a:p>
          <a:p>
            <a:pPr algn="l" marL="712465" indent="-356233" lvl="1">
              <a:lnSpc>
                <a:spcPts val="3959"/>
              </a:lnSpc>
              <a:buFont typeface="Arial"/>
              <a:buChar char="•"/>
            </a:pPr>
            <a:r>
              <a:rPr lang="en-US" sz="3299" spc="329">
                <a:solidFill>
                  <a:srgbClr val="000000"/>
                </a:solidFill>
                <a:latin typeface="Poppins"/>
                <a:ea typeface="Poppins"/>
                <a:cs typeface="Poppins"/>
                <a:sym typeface="Poppins"/>
              </a:rPr>
              <a:t>Build community connections</a:t>
            </a:r>
          </a:p>
          <a:p>
            <a:pPr algn="ctr">
              <a:lnSpc>
                <a:spcPts val="3959"/>
              </a:lnSpc>
            </a:pPr>
          </a:p>
          <a:p>
            <a:pPr algn="ctr" marL="712465" indent="-356233" lvl="1">
              <a:lnSpc>
                <a:spcPts val="3959"/>
              </a:lnSpc>
              <a:buFont typeface="Arial"/>
              <a:buChar char="•"/>
            </a:pPr>
            <a:r>
              <a:rPr lang="en-US" sz="3299" spc="329">
                <a:solidFill>
                  <a:srgbClr val="000000"/>
                </a:solidFill>
                <a:latin typeface="Poppins"/>
                <a:ea typeface="Poppins"/>
                <a:cs typeface="Poppins"/>
                <a:sym typeface="Poppins"/>
              </a:rPr>
              <a:t>Opportunity to teach &amp; showcase talents</a:t>
            </a:r>
          </a:p>
          <a:p>
            <a:pPr algn="ctr">
              <a:lnSpc>
                <a:spcPts val="3959"/>
              </a:lnSpc>
            </a:pPr>
          </a:p>
          <a:p>
            <a:pPr algn="l" marL="712465" indent="-356233" lvl="1">
              <a:lnSpc>
                <a:spcPts val="3959"/>
              </a:lnSpc>
              <a:buFont typeface="Arial"/>
              <a:buChar char="•"/>
            </a:pPr>
            <a:r>
              <a:rPr lang="en-US" sz="3299" spc="329">
                <a:solidFill>
                  <a:srgbClr val="000000"/>
                </a:solidFill>
                <a:latin typeface="Poppins"/>
                <a:ea typeface="Poppins"/>
                <a:cs typeface="Poppins"/>
                <a:sym typeface="Poppins"/>
              </a:rPr>
              <a:t>Access to diverse skills worldwide</a:t>
            </a:r>
          </a:p>
        </p:txBody>
      </p:sp>
      <p:sp>
        <p:nvSpPr>
          <p:cNvPr name="TextBox 4" id="4"/>
          <p:cNvSpPr txBox="true"/>
          <p:nvPr/>
        </p:nvSpPr>
        <p:spPr>
          <a:xfrm rot="0">
            <a:off x="4906089" y="8281988"/>
            <a:ext cx="8475822" cy="390525"/>
          </a:xfrm>
          <a:prstGeom prst="rect">
            <a:avLst/>
          </a:prstGeom>
        </p:spPr>
        <p:txBody>
          <a:bodyPr anchor="t" rtlCol="false" tIns="0" lIns="0" bIns="0" rIns="0">
            <a:spAutoFit/>
          </a:bodyPr>
          <a:lstStyle/>
          <a:p>
            <a:pPr algn="ctr">
              <a:lnSpc>
                <a:spcPts val="2999"/>
              </a:lnSpc>
              <a:spcBef>
                <a:spcPct val="0"/>
              </a:spcBef>
            </a:pPr>
            <a:r>
              <a:rPr lang="en-US" sz="2499" spc="249">
                <a:solidFill>
                  <a:srgbClr val="000000"/>
                </a:solidFill>
                <a:latin typeface="Poppins"/>
                <a:ea typeface="Poppins"/>
                <a:cs typeface="Poppins"/>
                <a:sym typeface="Poppins"/>
              </a:rPr>
              <a:t>T</a:t>
            </a:r>
          </a:p>
        </p:txBody>
      </p:sp>
      <p:sp>
        <p:nvSpPr>
          <p:cNvPr name="TextBox 5" id="5"/>
          <p:cNvSpPr txBox="true"/>
          <p:nvPr/>
        </p:nvSpPr>
        <p:spPr>
          <a:xfrm rot="0">
            <a:off x="1204474" y="1009650"/>
            <a:ext cx="12473665" cy="2324100"/>
          </a:xfrm>
          <a:prstGeom prst="rect">
            <a:avLst/>
          </a:prstGeom>
        </p:spPr>
        <p:txBody>
          <a:bodyPr anchor="t" rtlCol="false" tIns="0" lIns="0" bIns="0" rIns="0">
            <a:spAutoFit/>
          </a:bodyPr>
          <a:lstStyle/>
          <a:p>
            <a:pPr algn="ctr">
              <a:lnSpc>
                <a:spcPts val="9119"/>
              </a:lnSpc>
              <a:spcBef>
                <a:spcPct val="0"/>
              </a:spcBef>
            </a:pPr>
            <a:r>
              <a:rPr lang="en-US" sz="7599" spc="759">
                <a:solidFill>
                  <a:srgbClr val="000000"/>
                </a:solidFill>
                <a:latin typeface="Raleway"/>
                <a:ea typeface="Raleway"/>
                <a:cs typeface="Raleway"/>
                <a:sym typeface="Raleway"/>
              </a:rPr>
              <a:t>ADVANTAGES OF THE PLATFORM</a:t>
            </a:r>
          </a:p>
        </p:txBody>
      </p:sp>
    </p:spTree>
  </p:cSld>
  <p:clrMapOvr>
    <a:masterClrMapping/>
  </p:clrMapOvr>
</p:sld>
</file>

<file path=ppt/slides/slide6.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714278" y="419100"/>
            <a:ext cx="8132445" cy="1295400"/>
          </a:xfrm>
          <a:prstGeom prst="rect">
            <a:avLst/>
          </a:prstGeom>
        </p:spPr>
        <p:txBody>
          <a:bodyPr anchor="t" rtlCol="false" tIns="0" lIns="0" bIns="0" rIns="0">
            <a:spAutoFit/>
          </a:bodyPr>
          <a:lstStyle/>
          <a:p>
            <a:pPr algn="ctr">
              <a:lnSpc>
                <a:spcPts val="9900"/>
              </a:lnSpc>
              <a:spcBef>
                <a:spcPct val="0"/>
              </a:spcBef>
            </a:pPr>
            <a:r>
              <a:rPr lang="en-US" b="true" sz="9000" spc="450">
                <a:solidFill>
                  <a:srgbClr val="000000"/>
                </a:solidFill>
                <a:latin typeface="Raleway Bold"/>
                <a:ea typeface="Raleway Bold"/>
                <a:cs typeface="Raleway Bold"/>
                <a:sym typeface="Raleway Bold"/>
              </a:rPr>
              <a:t>CONCLUSION</a:t>
            </a:r>
          </a:p>
        </p:txBody>
      </p:sp>
      <p:sp>
        <p:nvSpPr>
          <p:cNvPr name="TextBox 3" id="3"/>
          <p:cNvSpPr txBox="true"/>
          <p:nvPr/>
        </p:nvSpPr>
        <p:spPr>
          <a:xfrm rot="0">
            <a:off x="279777" y="3242668"/>
            <a:ext cx="17728447" cy="4124099"/>
          </a:xfrm>
          <a:prstGeom prst="rect">
            <a:avLst/>
          </a:prstGeom>
        </p:spPr>
        <p:txBody>
          <a:bodyPr anchor="t" rtlCol="false" tIns="0" lIns="0" bIns="0" rIns="0">
            <a:spAutoFit/>
          </a:bodyPr>
          <a:lstStyle/>
          <a:p>
            <a:pPr algn="ctr" marL="0" indent="0" lvl="0">
              <a:lnSpc>
                <a:spcPts val="6514"/>
              </a:lnSpc>
              <a:spcBef>
                <a:spcPct val="0"/>
              </a:spcBef>
            </a:pPr>
            <a:r>
              <a:rPr lang="en-US" sz="4653">
                <a:solidFill>
                  <a:srgbClr val="000000"/>
                </a:solidFill>
                <a:latin typeface="Poppins"/>
                <a:ea typeface="Poppins"/>
                <a:cs typeface="Poppins"/>
                <a:sym typeface="Poppins"/>
              </a:rPr>
              <a:t>The Skill-Exchange Website helps people learn new skills without spending money. Users teach what they know and learn what they want in return. It is easy to use, safe, and good for everyone. The platform encourages sharing, learning, and building a helpful community.</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696126" y="568636"/>
            <a:ext cx="16895748" cy="9149727"/>
            <a:chOff x="0" y="0"/>
            <a:chExt cx="4449909" cy="2409805"/>
          </a:xfrm>
        </p:grpSpPr>
        <p:sp>
          <p:nvSpPr>
            <p:cNvPr name="Freeform 4" id="4"/>
            <p:cNvSpPr/>
            <p:nvPr/>
          </p:nvSpPr>
          <p:spPr>
            <a:xfrm flipH="false" flipV="false" rot="0">
              <a:off x="0" y="0"/>
              <a:ext cx="4449909" cy="2409805"/>
            </a:xfrm>
            <a:custGeom>
              <a:avLst/>
              <a:gdLst/>
              <a:ahLst/>
              <a:cxnLst/>
              <a:rect r="r" b="b" t="t" l="l"/>
              <a:pathLst>
                <a:path h="2409805" w="4449909">
                  <a:moveTo>
                    <a:pt x="0" y="0"/>
                  </a:moveTo>
                  <a:lnTo>
                    <a:pt x="4449909" y="0"/>
                  </a:lnTo>
                  <a:lnTo>
                    <a:pt x="4449909" y="2409805"/>
                  </a:lnTo>
                  <a:lnTo>
                    <a:pt x="0" y="2409805"/>
                  </a:lnTo>
                  <a:close/>
                </a:path>
              </a:pathLst>
            </a:custGeom>
            <a:solidFill>
              <a:srgbClr val="1B1A55">
                <a:alpha val="84706"/>
              </a:srgbClr>
            </a:solidFill>
          </p:spPr>
        </p:sp>
        <p:sp>
          <p:nvSpPr>
            <p:cNvPr name="TextBox 5" id="5"/>
            <p:cNvSpPr txBox="true"/>
            <p:nvPr/>
          </p:nvSpPr>
          <p:spPr>
            <a:xfrm>
              <a:off x="0" y="-66675"/>
              <a:ext cx="4449909" cy="2476480"/>
            </a:xfrm>
            <a:prstGeom prst="rect">
              <a:avLst/>
            </a:prstGeom>
          </p:spPr>
          <p:txBody>
            <a:bodyPr anchor="ctr" rtlCol="false" tIns="50800" lIns="50800" bIns="50800" rIns="50800"/>
            <a:lstStyle/>
            <a:p>
              <a:pPr algn="ctr">
                <a:lnSpc>
                  <a:spcPts val="3359"/>
                </a:lnSpc>
              </a:pPr>
            </a:p>
          </p:txBody>
        </p:sp>
      </p:grpSp>
      <p:sp>
        <p:nvSpPr>
          <p:cNvPr name="Freeform 6" id="6"/>
          <p:cNvSpPr/>
          <p:nvPr/>
        </p:nvSpPr>
        <p:spPr>
          <a:xfrm flipH="false" flipV="false" rot="929906">
            <a:off x="-1377247" y="922391"/>
            <a:ext cx="10752752" cy="2836038"/>
          </a:xfrm>
          <a:custGeom>
            <a:avLst/>
            <a:gdLst/>
            <a:ahLst/>
            <a:cxnLst/>
            <a:rect r="r" b="b" t="t" l="l"/>
            <a:pathLst>
              <a:path h="2836038" w="10752752">
                <a:moveTo>
                  <a:pt x="0" y="0"/>
                </a:moveTo>
                <a:lnTo>
                  <a:pt x="10752752" y="0"/>
                </a:lnTo>
                <a:lnTo>
                  <a:pt x="10752752" y="2836039"/>
                </a:lnTo>
                <a:lnTo>
                  <a:pt x="0" y="2836039"/>
                </a:lnTo>
                <a:lnTo>
                  <a:pt x="0" y="0"/>
                </a:lnTo>
                <a:close/>
              </a:path>
            </a:pathLst>
          </a:custGeom>
          <a:blipFill>
            <a:blip r:embed="rId3">
              <a:alphaModFix amt="50000"/>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1966407">
            <a:off x="9470695" y="3479880"/>
            <a:ext cx="10752752" cy="2836038"/>
          </a:xfrm>
          <a:custGeom>
            <a:avLst/>
            <a:gdLst/>
            <a:ahLst/>
            <a:cxnLst/>
            <a:rect r="r" b="b" t="t" l="l"/>
            <a:pathLst>
              <a:path h="2836038" w="10752752">
                <a:moveTo>
                  <a:pt x="0" y="0"/>
                </a:moveTo>
                <a:lnTo>
                  <a:pt x="10752752" y="0"/>
                </a:lnTo>
                <a:lnTo>
                  <a:pt x="10752752" y="2836038"/>
                </a:lnTo>
                <a:lnTo>
                  <a:pt x="0" y="2836038"/>
                </a:lnTo>
                <a:lnTo>
                  <a:pt x="0" y="0"/>
                </a:lnTo>
                <a:close/>
              </a:path>
            </a:pathLst>
          </a:custGeom>
          <a:blipFill>
            <a:blip r:embed="rId3">
              <a:alphaModFix amt="50000"/>
              <a:extLst>
                <a:ext uri="{96DAC541-7B7A-43D3-8B79-37D633B846F1}">
                  <asvg:svgBlip xmlns:asvg="http://schemas.microsoft.com/office/drawing/2016/SVG/main" r:embed="rId4"/>
                </a:ext>
              </a:extLst>
            </a:blip>
            <a:stretch>
              <a:fillRect l="0" t="0" r="0" b="0"/>
            </a:stretch>
          </a:blipFill>
        </p:spPr>
      </p:sp>
      <p:sp>
        <p:nvSpPr>
          <p:cNvPr name="TextBox 8" id="8"/>
          <p:cNvSpPr txBox="true"/>
          <p:nvPr/>
        </p:nvSpPr>
        <p:spPr>
          <a:xfrm rot="0">
            <a:off x="-2623299" y="4083700"/>
            <a:ext cx="15441404" cy="1295400"/>
          </a:xfrm>
          <a:prstGeom prst="rect">
            <a:avLst/>
          </a:prstGeom>
        </p:spPr>
        <p:txBody>
          <a:bodyPr anchor="t" rtlCol="false" tIns="0" lIns="0" bIns="0" rIns="0">
            <a:spAutoFit/>
          </a:bodyPr>
          <a:lstStyle/>
          <a:p>
            <a:pPr algn="ctr" marL="0" indent="0" lvl="0">
              <a:lnSpc>
                <a:spcPts val="9900"/>
              </a:lnSpc>
            </a:pPr>
            <a:r>
              <a:rPr lang="en-US" b="true" sz="9000" spc="450">
                <a:solidFill>
                  <a:srgbClr val="FFFFFF"/>
                </a:solidFill>
                <a:latin typeface="Raleway Bold"/>
                <a:ea typeface="Raleway Bold"/>
                <a:cs typeface="Raleway Bold"/>
                <a:sym typeface="Raleway Bold"/>
              </a:rPr>
              <a:t>THANK YOU</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DAG58xI9M4o</dc:identifier>
  <dcterms:modified xsi:type="dcterms:W3CDTF">2011-08-01T06:04:30Z</dcterms:modified>
  <cp:revision>1</cp:revision>
  <dc:title>White and Blue Modern Research Skills Presentation</dc:title>
</cp:coreProperties>
</file>